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2" r:id="rId5"/>
    <p:sldId id="259" r:id="rId6"/>
    <p:sldId id="260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Jessica D (KYTC-D08)" initials="SJD(" lastIdx="1" clrIdx="0">
    <p:extLst>
      <p:ext uri="{19B8F6BF-5375-455C-9EA6-DF929625EA0E}">
        <p15:presenceInfo xmlns:p15="http://schemas.microsoft.com/office/powerpoint/2012/main" userId="S-1-5-21-42551687-1387342770-626671869-49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56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31474A-16D6-446B-8ABD-D3F4108D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427" y="347839"/>
            <a:ext cx="6306246" cy="47308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199" y="5312229"/>
            <a:ext cx="6207473" cy="337457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28CB4F9-5800-4850-8B63-F09C9393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May 2010 Secretary Hancock directed that all cable barrier system maintenance and repairs be accomplished by contract. 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This has recently changed.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Brifen</a:t>
            </a:r>
            <a:r>
              <a:rPr lang="en-US" sz="2000" dirty="0" smtClean="0"/>
              <a:t> Master Agreement Prices: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Line post = $62.50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 Pegs = $.90 x 3 = $2.70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Post cap = $3.65</a:t>
            </a:r>
          </a:p>
          <a:p>
            <a:r>
              <a:rPr lang="en-US" sz="2000" dirty="0" smtClean="0"/>
              <a:t>TOTAL = $68.85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-We have taken down 4.5 miles of cable rail due to I75 widening project.</a:t>
            </a:r>
          </a:p>
          <a:p>
            <a:endParaRPr lang="en-US" sz="2000" dirty="0" smtClean="0"/>
          </a:p>
          <a:p>
            <a:r>
              <a:rPr lang="en-US" sz="2000" dirty="0" smtClean="0"/>
              <a:t>-Will soon take down 9 more miles, therefore large inventory of reclaimed post will be available.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Maintenance can not install anchor post due to the tension at the end of a line.  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We still have contractors do all repairs except replacing line post.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347663"/>
            <a:ext cx="6305550" cy="473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B4F9-5800-4850-8B63-F09C93937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73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09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9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3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90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74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3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DED12B-5056-4FAF-9E2B-BB6A1F874EE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B2E9FB-49B9-4578-AC09-DFA1B5C4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8196" r="-165" b="9065"/>
          <a:stretch/>
        </p:blipFill>
        <p:spPr>
          <a:xfrm>
            <a:off x="617837" y="344394"/>
            <a:ext cx="7957752" cy="596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500914"/>
            <a:ext cx="7080026" cy="1828801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Cable Barrier Repairs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935" y="3169972"/>
            <a:ext cx="3078542" cy="183039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3600" dirty="0" smtClean="0"/>
              <a:t>STATE </a:t>
            </a:r>
          </a:p>
          <a:p>
            <a:r>
              <a:rPr lang="en-US" sz="3600" dirty="0" smtClean="0"/>
              <a:t>FORCES</a:t>
            </a:r>
            <a:endParaRPr lang="en-US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63528" y="3547651"/>
            <a:ext cx="1209010" cy="10750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VS</a:t>
            </a:r>
            <a:endParaRPr lang="en-US" sz="4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0529" y="3169972"/>
            <a:ext cx="3078542" cy="183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CONTRACT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34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15" y="357668"/>
            <a:ext cx="8153853" cy="705013"/>
          </a:xfrm>
        </p:spPr>
        <p:txBody>
          <a:bodyPr/>
          <a:lstStyle/>
          <a:p>
            <a:r>
              <a:rPr lang="en-US" dirty="0" smtClean="0"/>
              <a:t>CONTRACT CONDITIONS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23" y="1820561"/>
            <a:ext cx="5460749" cy="40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325" y="1515762"/>
            <a:ext cx="2990334" cy="4983892"/>
          </a:xfrm>
        </p:spPr>
        <p:txBody>
          <a:bodyPr/>
          <a:lstStyle/>
          <a:p>
            <a:r>
              <a:rPr lang="en-US" u="sng" dirty="0" smtClean="0"/>
              <a:t>TRAFFIC CONTROL</a:t>
            </a:r>
            <a:r>
              <a:rPr lang="en-US" dirty="0" smtClean="0"/>
              <a:t> 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$</a:t>
            </a:r>
            <a:r>
              <a:rPr lang="en-US" dirty="0" smtClean="0"/>
              <a:t>50 per shoulder closure</a:t>
            </a:r>
          </a:p>
          <a:p>
            <a:pPr algn="l"/>
            <a:endParaRPr lang="en-US" dirty="0" smtClean="0"/>
          </a:p>
          <a:p>
            <a:pPr algn="l"/>
            <a:r>
              <a:rPr lang="en-US" u="sng" dirty="0" smtClean="0"/>
              <a:t>TIME FRAME FOR REPAIRS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5 calendar days of request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Emergency : 24 hrs. of request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Emergency if: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Trinity CASS System – </a:t>
            </a:r>
            <a:r>
              <a:rPr lang="en-US" b="1" u="sng" dirty="0" smtClean="0"/>
              <a:t>5</a:t>
            </a:r>
            <a:r>
              <a:rPr lang="en-US" dirty="0" smtClean="0"/>
              <a:t> or more post have been disabled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Briefen</a:t>
            </a:r>
            <a:r>
              <a:rPr lang="en-US" dirty="0" smtClean="0"/>
              <a:t> or </a:t>
            </a:r>
            <a:r>
              <a:rPr lang="en-US" dirty="0" err="1" smtClean="0"/>
              <a:t>Gilbraltor</a:t>
            </a:r>
            <a:r>
              <a:rPr lang="en-US" dirty="0" smtClean="0"/>
              <a:t> – </a:t>
            </a:r>
            <a:r>
              <a:rPr lang="en-US" b="1" u="sng" dirty="0" smtClean="0"/>
              <a:t>8</a:t>
            </a:r>
            <a:r>
              <a:rPr lang="en-US" dirty="0" smtClean="0"/>
              <a:t> or more post have been disabled</a:t>
            </a:r>
          </a:p>
          <a:p>
            <a:pPr algn="l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1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38" y="392837"/>
            <a:ext cx="8153853" cy="990949"/>
          </a:xfrm>
        </p:spPr>
        <p:txBody>
          <a:bodyPr>
            <a:normAutofit/>
          </a:bodyPr>
          <a:lstStyle/>
          <a:p>
            <a:r>
              <a:rPr lang="en-US" dirty="0" smtClean="0"/>
              <a:t>≈480 POST REPAIRED IN ROCKCASTLE LAST YEAR </a:t>
            </a:r>
            <a:br>
              <a:rPr lang="en-US" dirty="0" smtClean="0"/>
            </a:br>
            <a:r>
              <a:rPr lang="en-US" sz="2000" dirty="0" smtClean="0"/>
              <a:t>Prices when purchasing new post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23" y="1820561"/>
            <a:ext cx="5460748" cy="40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401" y="1383786"/>
            <a:ext cx="3282921" cy="5131223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r>
              <a:rPr lang="en-US" u="sng" dirty="0" smtClean="0"/>
              <a:t>CONTRACT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$250 per post (furnished by Vendor) - </a:t>
            </a:r>
            <a:r>
              <a:rPr lang="en-US" sz="1100" dirty="0" smtClean="0"/>
              <a:t>$120,000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MAINTENACE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$</a:t>
            </a:r>
            <a:r>
              <a:rPr lang="en-US" dirty="0" smtClean="0"/>
              <a:t>69 </a:t>
            </a:r>
            <a:r>
              <a:rPr lang="en-US" dirty="0" smtClean="0"/>
              <a:t>per post (pegs &amp;</a:t>
            </a:r>
            <a:r>
              <a:rPr lang="en-US" dirty="0" smtClean="0"/>
              <a:t>cap) </a:t>
            </a:r>
            <a:r>
              <a:rPr lang="en-US" dirty="0" smtClean="0"/>
              <a:t>- </a:t>
            </a:r>
            <a:r>
              <a:rPr lang="en-US" sz="1100" dirty="0" smtClean="0"/>
              <a:t>$32,600</a:t>
            </a:r>
          </a:p>
          <a:p>
            <a:endParaRPr lang="en-US" dirty="0"/>
          </a:p>
          <a:p>
            <a:r>
              <a:rPr lang="en-US" u="sng" dirty="0" smtClean="0"/>
              <a:t>SAVINGS FOR YEAR Maintenance vs. Contract</a:t>
            </a:r>
          </a:p>
          <a:p>
            <a:r>
              <a:rPr lang="en-US" dirty="0" smtClean="0"/>
              <a:t>$87,400 + Traffic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0" y="572298"/>
            <a:ext cx="8153853" cy="828837"/>
          </a:xfrm>
        </p:spPr>
        <p:txBody>
          <a:bodyPr>
            <a:normAutofit/>
          </a:bodyPr>
          <a:lstStyle/>
          <a:p>
            <a:r>
              <a:rPr lang="en-US" dirty="0" smtClean="0"/>
              <a:t>≈480 POST REPAIRED IN ROCKCASTLE LAST YEAR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Prices when </a:t>
            </a:r>
            <a:r>
              <a:rPr lang="en-US" sz="2000" dirty="0" smtClean="0"/>
              <a:t>using reclaimed post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23" y="1820561"/>
            <a:ext cx="5460748" cy="40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402" y="1820561"/>
            <a:ext cx="3282921" cy="446090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u="sng" dirty="0" smtClean="0"/>
              <a:t>MAINTENACE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$6 per post (pegs &amp; caps) - </a:t>
            </a:r>
            <a:r>
              <a:rPr lang="en-US" sz="1100" dirty="0" smtClean="0"/>
              <a:t>$2,900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SAVINGS FOR YEAR Maintenance vs. Contract</a:t>
            </a:r>
          </a:p>
          <a:p>
            <a:r>
              <a:rPr lang="en-US" dirty="0" smtClean="0"/>
              <a:t>$117,100 + Traffic Control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1319" y="808989"/>
            <a:ext cx="3237471" cy="4677412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400" u="sng" dirty="0" err="1" smtClean="0"/>
              <a:t>Brifen</a:t>
            </a:r>
            <a:r>
              <a:rPr lang="en-US" sz="2400" u="sng" dirty="0" smtClean="0"/>
              <a:t> OMS Charge Codes</a:t>
            </a:r>
          </a:p>
          <a:p>
            <a:r>
              <a:rPr lang="en-US" dirty="0" smtClean="0"/>
              <a:t>M47020 – POST CAPS</a:t>
            </a:r>
          </a:p>
          <a:p>
            <a:r>
              <a:rPr lang="en-US" dirty="0" smtClean="0"/>
              <a:t>M47031 – POST</a:t>
            </a:r>
          </a:p>
          <a:p>
            <a:r>
              <a:rPr lang="en-US" dirty="0" smtClean="0"/>
              <a:t>M47036 </a:t>
            </a:r>
            <a:r>
              <a:rPr lang="en-US" dirty="0"/>
              <a:t>– </a:t>
            </a:r>
            <a:r>
              <a:rPr lang="en-US" dirty="0" smtClean="0"/>
              <a:t>PEGS</a:t>
            </a:r>
          </a:p>
          <a:p>
            <a:pPr marL="36900" indent="0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sz="2400" u="sng" dirty="0" smtClean="0"/>
              <a:t>TOOLS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Spud Bar</a:t>
            </a:r>
          </a:p>
          <a:p>
            <a:r>
              <a:rPr lang="en-US" dirty="0" smtClean="0"/>
              <a:t>Spreader Bar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48" y="2162085"/>
            <a:ext cx="5983829" cy="448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1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527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29" y="1509542"/>
            <a:ext cx="6260756" cy="46955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99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FD1BE9B9-BDEE-4C0A-B2C7-44AF8E75EADB}"/>
</file>

<file path=customXml/itemProps2.xml><?xml version="1.0" encoding="utf-8"?>
<ds:datastoreItem xmlns:ds="http://schemas.openxmlformats.org/officeDocument/2006/customXml" ds:itemID="{8051D0FE-37B2-4F2B-A1AD-0E43F6ABD2C4}"/>
</file>

<file path=customXml/itemProps3.xml><?xml version="1.0" encoding="utf-8"?>
<ds:datastoreItem xmlns:ds="http://schemas.openxmlformats.org/officeDocument/2006/customXml" ds:itemID="{DAB71A3B-16D7-4062-84DD-FE07BE944C03}"/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371</TotalTime>
  <Words>279</Words>
  <Application>Microsoft Office PowerPoint</Application>
  <PresentationFormat>On-screen Show (4:3)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Calisto MT</vt:lpstr>
      <vt:lpstr>Trebuchet MS</vt:lpstr>
      <vt:lpstr>Wingdings 2</vt:lpstr>
      <vt:lpstr>Slate</vt:lpstr>
      <vt:lpstr>Cable Barrier Repairs </vt:lpstr>
      <vt:lpstr>CONTRACT CONDITIONS</vt:lpstr>
      <vt:lpstr>≈480 POST REPAIRED IN ROCKCASTLE LAST YEAR  Prices when purchasing new post</vt:lpstr>
      <vt:lpstr>≈480 POST REPAIRED IN ROCKCASTLE LAST YEAR  Prices when using reclaimed post</vt:lpstr>
      <vt:lpstr>PowerPoint Presentation</vt:lpstr>
      <vt:lpstr>QUESTIONS? 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Stringer, Jessica (KYTC-D08)</dc:creator>
  <cp:lastModifiedBy>Stringer, Jessica (KYTC-D08)</cp:lastModifiedBy>
  <cp:revision>37</cp:revision>
  <cp:lastPrinted>2018-02-05T20:27:23Z</cp:lastPrinted>
  <dcterms:created xsi:type="dcterms:W3CDTF">2018-01-26T13:54:21Z</dcterms:created>
  <dcterms:modified xsi:type="dcterms:W3CDTF">2018-02-06T12:49:46Z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